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6.xml" ContentType="application/vnd.openxmlformats-officedocument.presentationml.notes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diagrams/colors1.xml" ContentType="application/vnd.openxmlformats-officedocument.drawingml.diagramColor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89" r:id="rId1"/>
  </p:sldMasterIdLst>
  <p:notesMasterIdLst>
    <p:notesMasterId r:id="rId12"/>
  </p:notesMasterIdLst>
  <p:sldIdLst>
    <p:sldId id="256" r:id="rId2"/>
    <p:sldId id="263" r:id="rId3"/>
    <p:sldId id="264" r:id="rId4"/>
    <p:sldId id="262" r:id="rId5"/>
    <p:sldId id="257" r:id="rId6"/>
    <p:sldId id="258" r:id="rId7"/>
    <p:sldId id="259" r:id="rId8"/>
    <p:sldId id="261" r:id="rId9"/>
    <p:sldId id="266" r:id="rId10"/>
    <p:sldId id="265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7378" autoAdjust="0"/>
    <p:restoredTop sz="86424" autoAdjust="0"/>
  </p:normalViewPr>
  <p:slideViewPr>
    <p:cSldViewPr>
      <p:cViewPr>
        <p:scale>
          <a:sx n="90" d="100"/>
          <a:sy n="90" d="100"/>
        </p:scale>
        <p:origin x="-121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A2458-03C7-44BD-A219-F60AF99B6D6D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042511-7746-480C-9393-9BD35D09D47F}">
      <dgm:prSet phldrT="[Text]"/>
      <dgm:spPr/>
      <dgm:t>
        <a:bodyPr/>
        <a:lstStyle/>
        <a:p>
          <a:endParaRPr lang="en-US" dirty="0"/>
        </a:p>
      </dgm:t>
    </dgm:pt>
    <dgm:pt modelId="{CEBD9C63-DED4-4249-8BDA-E3AB6BC54E3F}" type="parTrans" cxnId="{F195296A-79D3-406D-AD83-94F6038F4AA5}">
      <dgm:prSet/>
      <dgm:spPr/>
      <dgm:t>
        <a:bodyPr/>
        <a:lstStyle/>
        <a:p>
          <a:endParaRPr lang="en-US"/>
        </a:p>
      </dgm:t>
    </dgm:pt>
    <dgm:pt modelId="{C008BC35-D4D3-4303-8D77-611F7106D1F3}" type="sibTrans" cxnId="{F195296A-79D3-406D-AD83-94F6038F4AA5}">
      <dgm:prSet/>
      <dgm:spPr/>
      <dgm:t>
        <a:bodyPr/>
        <a:lstStyle/>
        <a:p>
          <a:endParaRPr lang="en-US"/>
        </a:p>
      </dgm:t>
    </dgm:pt>
    <dgm:pt modelId="{75317A57-2CB2-40FD-AE33-FF07E591542C}">
      <dgm:prSet phldrT="[Text]"/>
      <dgm:spPr/>
      <dgm:t>
        <a:bodyPr/>
        <a:lstStyle/>
        <a:p>
          <a:r>
            <a:rPr lang="en-US" dirty="0" smtClean="0"/>
            <a:t>Concept Development</a:t>
          </a:r>
          <a:endParaRPr lang="en-US" dirty="0"/>
        </a:p>
      </dgm:t>
    </dgm:pt>
    <dgm:pt modelId="{736715AF-B56B-4BA7-A089-EA4DC679204F}" type="parTrans" cxnId="{4B2766A4-34DE-41F0-B28B-6A0D9360D258}">
      <dgm:prSet/>
      <dgm:spPr/>
      <dgm:t>
        <a:bodyPr/>
        <a:lstStyle/>
        <a:p>
          <a:endParaRPr lang="en-US"/>
        </a:p>
      </dgm:t>
    </dgm:pt>
    <dgm:pt modelId="{D8C257A9-918C-4098-A7B4-C711EC4E0A97}" type="sibTrans" cxnId="{4B2766A4-34DE-41F0-B28B-6A0D9360D258}">
      <dgm:prSet/>
      <dgm:spPr/>
      <dgm:t>
        <a:bodyPr/>
        <a:lstStyle/>
        <a:p>
          <a:endParaRPr lang="en-US"/>
        </a:p>
      </dgm:t>
    </dgm:pt>
    <dgm:pt modelId="{9E939457-D43A-4BA7-AF59-629617E14387}">
      <dgm:prSet phldrT="[Text]"/>
      <dgm:spPr/>
      <dgm:t>
        <a:bodyPr/>
        <a:lstStyle/>
        <a:p>
          <a:endParaRPr lang="en-US" dirty="0"/>
        </a:p>
      </dgm:t>
    </dgm:pt>
    <dgm:pt modelId="{A1B8BB27-E290-49F0-B07D-BACF2B0DB31D}" type="parTrans" cxnId="{03D1F70B-4A39-4804-84A9-B7BDF18220E2}">
      <dgm:prSet/>
      <dgm:spPr/>
      <dgm:t>
        <a:bodyPr/>
        <a:lstStyle/>
        <a:p>
          <a:endParaRPr lang="en-US"/>
        </a:p>
      </dgm:t>
    </dgm:pt>
    <dgm:pt modelId="{17CF5A9E-20D9-4FF5-9D63-E69AC1B89934}" type="sibTrans" cxnId="{03D1F70B-4A39-4804-84A9-B7BDF18220E2}">
      <dgm:prSet/>
      <dgm:spPr/>
      <dgm:t>
        <a:bodyPr/>
        <a:lstStyle/>
        <a:p>
          <a:endParaRPr lang="en-US"/>
        </a:p>
      </dgm:t>
    </dgm:pt>
    <dgm:pt modelId="{CC9B96A7-2C69-467C-8BBB-141F15D87333}">
      <dgm:prSet phldrT="[Text]"/>
      <dgm:spPr/>
      <dgm:t>
        <a:bodyPr/>
        <a:lstStyle/>
        <a:p>
          <a:r>
            <a:rPr lang="en-US" dirty="0" smtClean="0"/>
            <a:t>Design and Fabrication</a:t>
          </a:r>
          <a:endParaRPr lang="en-US" dirty="0"/>
        </a:p>
      </dgm:t>
    </dgm:pt>
    <dgm:pt modelId="{0EC6DFE3-46DC-49B9-BABD-C2CE0380ED35}" type="sibTrans" cxnId="{A416DC3F-4086-4B14-A4D1-EB279F1FCBBF}">
      <dgm:prSet/>
      <dgm:spPr/>
      <dgm:t>
        <a:bodyPr/>
        <a:lstStyle/>
        <a:p>
          <a:endParaRPr lang="en-US"/>
        </a:p>
      </dgm:t>
    </dgm:pt>
    <dgm:pt modelId="{AC5A299E-7E7F-45F0-A8EE-2D75843EE2B9}" type="parTrans" cxnId="{A416DC3F-4086-4B14-A4D1-EB279F1FCBBF}">
      <dgm:prSet/>
      <dgm:spPr/>
      <dgm:t>
        <a:bodyPr/>
        <a:lstStyle/>
        <a:p>
          <a:endParaRPr lang="en-US"/>
        </a:p>
      </dgm:t>
    </dgm:pt>
    <dgm:pt modelId="{C1C580A2-C643-4062-9B58-36EE76DDD194}">
      <dgm:prSet phldrT="[Text]"/>
      <dgm:spPr/>
      <dgm:t>
        <a:bodyPr/>
        <a:lstStyle/>
        <a:p>
          <a:r>
            <a:rPr lang="en-US" dirty="0" smtClean="0"/>
            <a:t>Testing and Modification</a:t>
          </a:r>
          <a:endParaRPr lang="en-US" dirty="0"/>
        </a:p>
      </dgm:t>
    </dgm:pt>
    <dgm:pt modelId="{3CFBB735-5776-443A-87BB-06D38E0B8A56}" type="sibTrans" cxnId="{975952CA-2689-4028-9529-B31771B12397}">
      <dgm:prSet/>
      <dgm:spPr/>
      <dgm:t>
        <a:bodyPr/>
        <a:lstStyle/>
        <a:p>
          <a:endParaRPr lang="en-US"/>
        </a:p>
      </dgm:t>
    </dgm:pt>
    <dgm:pt modelId="{D173BD42-7329-466A-8163-1C6C35450B9E}" type="parTrans" cxnId="{975952CA-2689-4028-9529-B31771B12397}">
      <dgm:prSet/>
      <dgm:spPr/>
      <dgm:t>
        <a:bodyPr/>
        <a:lstStyle/>
        <a:p>
          <a:endParaRPr lang="en-US"/>
        </a:p>
      </dgm:t>
    </dgm:pt>
    <dgm:pt modelId="{64DDC94D-FAE4-432C-8F51-4CA40822FEAF}">
      <dgm:prSet phldrT="[Text]"/>
      <dgm:spPr/>
      <dgm:t>
        <a:bodyPr/>
        <a:lstStyle/>
        <a:p>
          <a:r>
            <a:rPr lang="en-US" dirty="0" smtClean="0"/>
            <a:t>Launch </a:t>
          </a:r>
          <a:endParaRPr lang="en-US" dirty="0"/>
        </a:p>
      </dgm:t>
    </dgm:pt>
    <dgm:pt modelId="{040D4D2D-56E7-4528-AAE6-533E3BFDF663}" type="parTrans" cxnId="{F52A4FF2-0C66-4F2E-B4AB-51E49C2525B1}">
      <dgm:prSet/>
      <dgm:spPr/>
      <dgm:t>
        <a:bodyPr/>
        <a:lstStyle/>
        <a:p>
          <a:endParaRPr lang="en-US"/>
        </a:p>
      </dgm:t>
    </dgm:pt>
    <dgm:pt modelId="{1150EA35-01C8-4642-90EC-0FCF0BD64A3F}" type="sibTrans" cxnId="{F52A4FF2-0C66-4F2E-B4AB-51E49C2525B1}">
      <dgm:prSet/>
      <dgm:spPr/>
      <dgm:t>
        <a:bodyPr/>
        <a:lstStyle/>
        <a:p>
          <a:endParaRPr lang="en-US"/>
        </a:p>
      </dgm:t>
    </dgm:pt>
    <dgm:pt modelId="{A0C3957D-EE0A-44C9-AF1B-B08929849B78}" type="pres">
      <dgm:prSet presAssocID="{767A2458-03C7-44BD-A219-F60AF99B6D6D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AD12CF66-CE60-41D7-A333-D0DB58EDF833}" type="pres">
      <dgm:prSet presAssocID="{767A2458-03C7-44BD-A219-F60AF99B6D6D}" presName="arrowNode" presStyleLbl="node1" presStyleIdx="0" presStyleCnt="1" custLinFactNeighborX="515" custLinFactNeighborY="1250"/>
      <dgm:spPr/>
    </dgm:pt>
    <dgm:pt modelId="{08589963-A215-43D2-8D29-ABCD436629A5}" type="pres">
      <dgm:prSet presAssocID="{7E042511-7746-480C-9393-9BD35D09D47F}" presName="txNode1" presStyleLbl="revTx" presStyleIdx="0" presStyleCnt="6" custLinFactNeighborX="-39926" custLinFactNeighborY="-3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4BD1A-6FA5-4696-A674-B3D1AEF2DC99}" type="pres">
      <dgm:prSet presAssocID="{CC9B96A7-2C69-467C-8BBB-141F15D87333}" presName="txNode2" presStyleLbl="revTx" presStyleIdx="1" presStyleCnt="6" custLinFactNeighborX="9091" custLinFactNeighborY="30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CC789-29CF-4EDC-9295-AA8EEE6C03E7}" type="pres">
      <dgm:prSet presAssocID="{0EC6DFE3-46DC-49B9-BABD-C2CE0380ED35}" presName="dotNode2" presStyleCnt="0"/>
      <dgm:spPr/>
    </dgm:pt>
    <dgm:pt modelId="{34B014B9-EB65-43E3-B16C-1D3EB70E009A}" type="pres">
      <dgm:prSet presAssocID="{0EC6DFE3-46DC-49B9-BABD-C2CE0380ED35}" presName="dotRepeatNode" presStyleLbl="fgShp" presStyleIdx="0" presStyleCnt="4" custLinFactX="-216054" custLinFactY="-100000" custLinFactNeighborX="-300000" custLinFactNeighborY="-169953"/>
      <dgm:spPr/>
      <dgm:t>
        <a:bodyPr/>
        <a:lstStyle/>
        <a:p>
          <a:endParaRPr lang="en-US"/>
        </a:p>
      </dgm:t>
    </dgm:pt>
    <dgm:pt modelId="{70F7AE39-C542-43F5-94A9-BD1EDC8AE30D}" type="pres">
      <dgm:prSet presAssocID="{75317A57-2CB2-40FD-AE33-FF07E591542C}" presName="txNode3" presStyleLbl="revTx" presStyleIdx="2" presStyleCnt="6" custLinFactNeighborX="-30391" custLinFactNeighborY="-45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4CA60-BB86-421B-94B4-8C0C44F4F2B1}" type="pres">
      <dgm:prSet presAssocID="{D8C257A9-918C-4098-A7B4-C711EC4E0A97}" presName="dotNode3" presStyleCnt="0"/>
      <dgm:spPr/>
    </dgm:pt>
    <dgm:pt modelId="{A43F05C1-AB4D-41B1-BA1B-D8A46B57F781}" type="pres">
      <dgm:prSet presAssocID="{D8C257A9-918C-4098-A7B4-C711EC4E0A97}" presName="dotRepeatNode" presStyleLbl="fgShp" presStyleIdx="1" presStyleCnt="4" custLinFactX="-871" custLinFactY="-34174" custLinFactNeighborX="-100000" custLinFactNeighborY="-100000"/>
      <dgm:spPr/>
      <dgm:t>
        <a:bodyPr/>
        <a:lstStyle/>
        <a:p>
          <a:endParaRPr lang="en-US"/>
        </a:p>
      </dgm:t>
    </dgm:pt>
    <dgm:pt modelId="{8D6BD833-765F-42DB-8079-B9575694E65E}" type="pres">
      <dgm:prSet presAssocID="{9E939457-D43A-4BA7-AF59-629617E14387}" presName="txNode4" presStyleLbl="revTx" presStyleIdx="3" presStyleCnt="6" custLinFactNeighborX="-25689" custLinFactNeighborY="-865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C69CC-8D07-44EF-A32B-D3DEBF3CC4EA}" type="pres">
      <dgm:prSet presAssocID="{17CF5A9E-20D9-4FF5-9D63-E69AC1B89934}" presName="dotNode4" presStyleCnt="0"/>
      <dgm:spPr/>
    </dgm:pt>
    <dgm:pt modelId="{F0A1F26D-A067-4F7D-ACA6-78C6BA8A6378}" type="pres">
      <dgm:prSet presAssocID="{17CF5A9E-20D9-4FF5-9D63-E69AC1B89934}" presName="dotRepeatNode" presStyleLbl="fgShp" presStyleIdx="2" presStyleCnt="4" custLinFactY="67432" custLinFactNeighborX="93578" custLinFactNeighborY="100000"/>
      <dgm:spPr/>
      <dgm:t>
        <a:bodyPr/>
        <a:lstStyle/>
        <a:p>
          <a:endParaRPr lang="en-US"/>
        </a:p>
      </dgm:t>
    </dgm:pt>
    <dgm:pt modelId="{A8DEF1F3-63CD-4C72-A65B-CAFD0C4A15E7}" type="pres">
      <dgm:prSet presAssocID="{C1C580A2-C643-4062-9B58-36EE76DDD194}" presName="txNode5" presStyleLbl="revTx" presStyleIdx="4" presStyleCnt="6" custScaleY="103125" custLinFactNeighborX="-5992" custLinFactNeighborY="14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C08AC-F2E9-497B-A951-EEAFBAB921C4}" type="pres">
      <dgm:prSet presAssocID="{3CFBB735-5776-443A-87BB-06D38E0B8A56}" presName="dotNode5" presStyleCnt="0"/>
      <dgm:spPr/>
    </dgm:pt>
    <dgm:pt modelId="{3901F509-8C23-442F-88DC-209FABA480FA}" type="pres">
      <dgm:prSet presAssocID="{3CFBB735-5776-443A-87BB-06D38E0B8A56}" presName="dotRepeatNode" presStyleLbl="fgShp" presStyleIdx="3" presStyleCnt="4" custFlipVert="0" custFlipHor="1" custScaleX="51606" custScaleY="51606" custLinFactX="-100000" custLinFactY="-200000" custLinFactNeighborX="-197958" custLinFactNeighborY="-215022"/>
      <dgm:spPr/>
      <dgm:t>
        <a:bodyPr/>
        <a:lstStyle/>
        <a:p>
          <a:endParaRPr lang="en-US"/>
        </a:p>
      </dgm:t>
    </dgm:pt>
    <dgm:pt modelId="{0E6169BE-1F6C-40B4-9D64-B03B5D6F6076}" type="pres">
      <dgm:prSet presAssocID="{64DDC94D-FAE4-432C-8F51-4CA40822FEAF}" presName="txNode6" presStyleLbl="revTx" presStyleIdx="5" presStyleCnt="6" custScaleY="79687" custLinFactNeighborY="3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426F4D-679F-4AB7-88F9-36C00B0A7055}" type="presOf" srcId="{3CFBB735-5776-443A-87BB-06D38E0B8A56}" destId="{3901F509-8C23-442F-88DC-209FABA480FA}" srcOrd="0" destOrd="0" presId="urn:microsoft.com/office/officeart/2009/3/layout/DescendingProcess"/>
    <dgm:cxn modelId="{E59A1E99-7C3D-4890-9C1C-7A0EF1349079}" type="presOf" srcId="{C1C580A2-C643-4062-9B58-36EE76DDD194}" destId="{A8DEF1F3-63CD-4C72-A65B-CAFD0C4A15E7}" srcOrd="0" destOrd="0" presId="urn:microsoft.com/office/officeart/2009/3/layout/DescendingProcess"/>
    <dgm:cxn modelId="{F195296A-79D3-406D-AD83-94F6038F4AA5}" srcId="{767A2458-03C7-44BD-A219-F60AF99B6D6D}" destId="{7E042511-7746-480C-9393-9BD35D09D47F}" srcOrd="0" destOrd="0" parTransId="{CEBD9C63-DED4-4249-8BDA-E3AB6BC54E3F}" sibTransId="{C008BC35-D4D3-4303-8D77-611F7106D1F3}"/>
    <dgm:cxn modelId="{94795499-095A-4705-92A9-C091D57A670A}" type="presOf" srcId="{0EC6DFE3-46DC-49B9-BABD-C2CE0380ED35}" destId="{34B014B9-EB65-43E3-B16C-1D3EB70E009A}" srcOrd="0" destOrd="0" presId="urn:microsoft.com/office/officeart/2009/3/layout/DescendingProcess"/>
    <dgm:cxn modelId="{5FEEA255-C052-4DB6-90CB-498034E67032}" type="presOf" srcId="{17CF5A9E-20D9-4FF5-9D63-E69AC1B89934}" destId="{F0A1F26D-A067-4F7D-ACA6-78C6BA8A6378}" srcOrd="0" destOrd="0" presId="urn:microsoft.com/office/officeart/2009/3/layout/DescendingProcess"/>
    <dgm:cxn modelId="{81B16098-1C0F-46C0-8946-967793422BE6}" type="presOf" srcId="{75317A57-2CB2-40FD-AE33-FF07E591542C}" destId="{70F7AE39-C542-43F5-94A9-BD1EDC8AE30D}" srcOrd="0" destOrd="0" presId="urn:microsoft.com/office/officeart/2009/3/layout/DescendingProcess"/>
    <dgm:cxn modelId="{F52A4FF2-0C66-4F2E-B4AB-51E49C2525B1}" srcId="{767A2458-03C7-44BD-A219-F60AF99B6D6D}" destId="{64DDC94D-FAE4-432C-8F51-4CA40822FEAF}" srcOrd="5" destOrd="0" parTransId="{040D4D2D-56E7-4528-AAE6-533E3BFDF663}" sibTransId="{1150EA35-01C8-4642-90EC-0FCF0BD64A3F}"/>
    <dgm:cxn modelId="{105D8D9C-607B-4794-A8F4-649D64FF8C85}" type="presOf" srcId="{9E939457-D43A-4BA7-AF59-629617E14387}" destId="{8D6BD833-765F-42DB-8079-B9575694E65E}" srcOrd="0" destOrd="0" presId="urn:microsoft.com/office/officeart/2009/3/layout/DescendingProcess"/>
    <dgm:cxn modelId="{4B2766A4-34DE-41F0-B28B-6A0D9360D258}" srcId="{767A2458-03C7-44BD-A219-F60AF99B6D6D}" destId="{75317A57-2CB2-40FD-AE33-FF07E591542C}" srcOrd="2" destOrd="0" parTransId="{736715AF-B56B-4BA7-A089-EA4DC679204F}" sibTransId="{D8C257A9-918C-4098-A7B4-C711EC4E0A97}"/>
    <dgm:cxn modelId="{281BE741-73C0-4270-9BE6-CD165B0095F8}" type="presOf" srcId="{D8C257A9-918C-4098-A7B4-C711EC4E0A97}" destId="{A43F05C1-AB4D-41B1-BA1B-D8A46B57F781}" srcOrd="0" destOrd="0" presId="urn:microsoft.com/office/officeart/2009/3/layout/DescendingProcess"/>
    <dgm:cxn modelId="{03D1F70B-4A39-4804-84A9-B7BDF18220E2}" srcId="{767A2458-03C7-44BD-A219-F60AF99B6D6D}" destId="{9E939457-D43A-4BA7-AF59-629617E14387}" srcOrd="3" destOrd="0" parTransId="{A1B8BB27-E290-49F0-B07D-BACF2B0DB31D}" sibTransId="{17CF5A9E-20D9-4FF5-9D63-E69AC1B89934}"/>
    <dgm:cxn modelId="{0651B5DE-A51E-424D-8E81-6DE40713A6EC}" type="presOf" srcId="{CC9B96A7-2C69-467C-8BBB-141F15D87333}" destId="{8A64BD1A-6FA5-4696-A674-B3D1AEF2DC99}" srcOrd="0" destOrd="0" presId="urn:microsoft.com/office/officeart/2009/3/layout/DescendingProcess"/>
    <dgm:cxn modelId="{A33B804E-5E85-48E1-A4B5-FB02AC7C7E25}" type="presOf" srcId="{64DDC94D-FAE4-432C-8F51-4CA40822FEAF}" destId="{0E6169BE-1F6C-40B4-9D64-B03B5D6F6076}" srcOrd="0" destOrd="0" presId="urn:microsoft.com/office/officeart/2009/3/layout/DescendingProcess"/>
    <dgm:cxn modelId="{30108B07-FC4D-4178-BFCD-E9568AFD339A}" type="presOf" srcId="{7E042511-7746-480C-9393-9BD35D09D47F}" destId="{08589963-A215-43D2-8D29-ABCD436629A5}" srcOrd="0" destOrd="0" presId="urn:microsoft.com/office/officeart/2009/3/layout/DescendingProcess"/>
    <dgm:cxn modelId="{A416DC3F-4086-4B14-A4D1-EB279F1FCBBF}" srcId="{767A2458-03C7-44BD-A219-F60AF99B6D6D}" destId="{CC9B96A7-2C69-467C-8BBB-141F15D87333}" srcOrd="1" destOrd="0" parTransId="{AC5A299E-7E7F-45F0-A8EE-2D75843EE2B9}" sibTransId="{0EC6DFE3-46DC-49B9-BABD-C2CE0380ED35}"/>
    <dgm:cxn modelId="{F821F241-5AB6-4110-BCA1-009F2580EDB2}" type="presOf" srcId="{767A2458-03C7-44BD-A219-F60AF99B6D6D}" destId="{A0C3957D-EE0A-44C9-AF1B-B08929849B78}" srcOrd="0" destOrd="0" presId="urn:microsoft.com/office/officeart/2009/3/layout/DescendingProcess"/>
    <dgm:cxn modelId="{975952CA-2689-4028-9529-B31771B12397}" srcId="{767A2458-03C7-44BD-A219-F60AF99B6D6D}" destId="{C1C580A2-C643-4062-9B58-36EE76DDD194}" srcOrd="4" destOrd="0" parTransId="{D173BD42-7329-466A-8163-1C6C35450B9E}" sibTransId="{3CFBB735-5776-443A-87BB-06D38E0B8A56}"/>
    <dgm:cxn modelId="{0AA7B1D9-261A-4ACE-A955-EBA6AB9830E6}" type="presParOf" srcId="{A0C3957D-EE0A-44C9-AF1B-B08929849B78}" destId="{AD12CF66-CE60-41D7-A333-D0DB58EDF833}" srcOrd="0" destOrd="0" presId="urn:microsoft.com/office/officeart/2009/3/layout/DescendingProcess"/>
    <dgm:cxn modelId="{F0448164-C85D-4F04-9DA4-E1F968D31240}" type="presParOf" srcId="{A0C3957D-EE0A-44C9-AF1B-B08929849B78}" destId="{08589963-A215-43D2-8D29-ABCD436629A5}" srcOrd="1" destOrd="0" presId="urn:microsoft.com/office/officeart/2009/3/layout/DescendingProcess"/>
    <dgm:cxn modelId="{683D8E8C-9E32-488F-97B8-FE947D65AF14}" type="presParOf" srcId="{A0C3957D-EE0A-44C9-AF1B-B08929849B78}" destId="{8A64BD1A-6FA5-4696-A674-B3D1AEF2DC99}" srcOrd="2" destOrd="0" presId="urn:microsoft.com/office/officeart/2009/3/layout/DescendingProcess"/>
    <dgm:cxn modelId="{4649B0D5-55EE-494B-9A50-73962E28786E}" type="presParOf" srcId="{A0C3957D-EE0A-44C9-AF1B-B08929849B78}" destId="{40ECC789-29CF-4EDC-9295-AA8EEE6C03E7}" srcOrd="3" destOrd="0" presId="urn:microsoft.com/office/officeart/2009/3/layout/DescendingProcess"/>
    <dgm:cxn modelId="{25D52FE6-7C9D-4486-9B97-553A61609AB9}" type="presParOf" srcId="{40ECC789-29CF-4EDC-9295-AA8EEE6C03E7}" destId="{34B014B9-EB65-43E3-B16C-1D3EB70E009A}" srcOrd="0" destOrd="0" presId="urn:microsoft.com/office/officeart/2009/3/layout/DescendingProcess"/>
    <dgm:cxn modelId="{5070A8FE-4E71-4D41-B6FD-01B41E461963}" type="presParOf" srcId="{A0C3957D-EE0A-44C9-AF1B-B08929849B78}" destId="{70F7AE39-C542-43F5-94A9-BD1EDC8AE30D}" srcOrd="4" destOrd="0" presId="urn:microsoft.com/office/officeart/2009/3/layout/DescendingProcess"/>
    <dgm:cxn modelId="{D4627C56-1F82-4717-A89B-CFEFDBE09143}" type="presParOf" srcId="{A0C3957D-EE0A-44C9-AF1B-B08929849B78}" destId="{D874CA60-BB86-421B-94B4-8C0C44F4F2B1}" srcOrd="5" destOrd="0" presId="urn:microsoft.com/office/officeart/2009/3/layout/DescendingProcess"/>
    <dgm:cxn modelId="{3D67BB3A-3574-4BA1-A168-06365AB721C0}" type="presParOf" srcId="{D874CA60-BB86-421B-94B4-8C0C44F4F2B1}" destId="{A43F05C1-AB4D-41B1-BA1B-D8A46B57F781}" srcOrd="0" destOrd="0" presId="urn:microsoft.com/office/officeart/2009/3/layout/DescendingProcess"/>
    <dgm:cxn modelId="{6A6950A8-057F-43C4-9549-57DDBA26079F}" type="presParOf" srcId="{A0C3957D-EE0A-44C9-AF1B-B08929849B78}" destId="{8D6BD833-765F-42DB-8079-B9575694E65E}" srcOrd="6" destOrd="0" presId="urn:microsoft.com/office/officeart/2009/3/layout/DescendingProcess"/>
    <dgm:cxn modelId="{0A949BE8-7C86-43A5-8C1F-51F8FB71A425}" type="presParOf" srcId="{A0C3957D-EE0A-44C9-AF1B-B08929849B78}" destId="{FF9C69CC-8D07-44EF-A32B-D3DEBF3CC4EA}" srcOrd="7" destOrd="0" presId="urn:microsoft.com/office/officeart/2009/3/layout/DescendingProcess"/>
    <dgm:cxn modelId="{D645DC05-3B05-4477-B608-020621A93DD4}" type="presParOf" srcId="{FF9C69CC-8D07-44EF-A32B-D3DEBF3CC4EA}" destId="{F0A1F26D-A067-4F7D-ACA6-78C6BA8A6378}" srcOrd="0" destOrd="0" presId="urn:microsoft.com/office/officeart/2009/3/layout/DescendingProcess"/>
    <dgm:cxn modelId="{C40E88D9-540B-4819-B7B9-3F60056BCF96}" type="presParOf" srcId="{A0C3957D-EE0A-44C9-AF1B-B08929849B78}" destId="{A8DEF1F3-63CD-4C72-A65B-CAFD0C4A15E7}" srcOrd="8" destOrd="0" presId="urn:microsoft.com/office/officeart/2009/3/layout/DescendingProcess"/>
    <dgm:cxn modelId="{273C628B-DBA9-4F56-A286-48EFE1A06976}" type="presParOf" srcId="{A0C3957D-EE0A-44C9-AF1B-B08929849B78}" destId="{B1CC08AC-F2E9-497B-A951-EEAFBAB921C4}" srcOrd="9" destOrd="0" presId="urn:microsoft.com/office/officeart/2009/3/layout/DescendingProcess"/>
    <dgm:cxn modelId="{5E7829F7-816C-46A2-984E-216760E4F9E8}" type="presParOf" srcId="{B1CC08AC-F2E9-497B-A951-EEAFBAB921C4}" destId="{3901F509-8C23-442F-88DC-209FABA480FA}" srcOrd="0" destOrd="0" presId="urn:microsoft.com/office/officeart/2009/3/layout/DescendingProcess"/>
    <dgm:cxn modelId="{92489594-9589-40C2-BF75-100E9F17AB70}" type="presParOf" srcId="{A0C3957D-EE0A-44C9-AF1B-B08929849B78}" destId="{0E6169BE-1F6C-40B4-9D64-B03B5D6F6076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12CF66-CE60-41D7-A333-D0DB58EDF833}">
      <dsp:nvSpPr>
        <dsp:cNvPr id="0" name=""/>
        <dsp:cNvSpPr/>
      </dsp:nvSpPr>
      <dsp:spPr>
        <a:xfrm rot="4396374">
          <a:off x="988665" y="1010880"/>
          <a:ext cx="4385357" cy="3058239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B014B9-EB65-43E3-B16C-1D3EB70E009A}">
      <dsp:nvSpPr>
        <dsp:cNvPr id="0" name=""/>
        <dsp:cNvSpPr/>
      </dsp:nvSpPr>
      <dsp:spPr>
        <a:xfrm>
          <a:off x="1890269" y="1013715"/>
          <a:ext cx="110744" cy="11074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F05C1-AB4D-41B1-BA1B-D8A46B57F781}">
      <dsp:nvSpPr>
        <dsp:cNvPr id="0" name=""/>
        <dsp:cNvSpPr/>
      </dsp:nvSpPr>
      <dsp:spPr>
        <a:xfrm>
          <a:off x="2975356" y="1644142"/>
          <a:ext cx="110744" cy="11074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1F26D-A067-4F7D-ACA6-78C6BA8A6378}">
      <dsp:nvSpPr>
        <dsp:cNvPr id="0" name=""/>
        <dsp:cNvSpPr/>
      </dsp:nvSpPr>
      <dsp:spPr>
        <a:xfrm>
          <a:off x="3752850" y="2540000"/>
          <a:ext cx="110744" cy="110744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89963-A215-43D2-8D29-ABCD436629A5}">
      <dsp:nvSpPr>
        <dsp:cNvPr id="0" name=""/>
        <dsp:cNvSpPr/>
      </dsp:nvSpPr>
      <dsp:spPr>
        <a:xfrm>
          <a:off x="0" y="0"/>
          <a:ext cx="2067560" cy="81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b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0" y="0"/>
        <a:ext cx="2067560" cy="812800"/>
      </dsp:txXfrm>
    </dsp:sp>
    <dsp:sp modelId="{8A64BD1A-6FA5-4696-A674-B3D1AEF2DC99}">
      <dsp:nvSpPr>
        <dsp:cNvPr id="0" name=""/>
        <dsp:cNvSpPr/>
      </dsp:nvSpPr>
      <dsp:spPr>
        <a:xfrm>
          <a:off x="3467102" y="1206500"/>
          <a:ext cx="3073400" cy="81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Design and Fabrication</a:t>
          </a:r>
          <a:endParaRPr lang="en-US" sz="2600" kern="1200" dirty="0"/>
        </a:p>
      </dsp:txBody>
      <dsp:txXfrm>
        <a:off x="3467102" y="1206500"/>
        <a:ext cx="3073400" cy="812800"/>
      </dsp:txXfrm>
    </dsp:sp>
    <dsp:sp modelId="{70F7AE39-C542-43F5-94A9-BD1EDC8AE30D}">
      <dsp:nvSpPr>
        <dsp:cNvPr id="0" name=""/>
        <dsp:cNvSpPr/>
      </dsp:nvSpPr>
      <dsp:spPr>
        <a:xfrm>
          <a:off x="44747" y="1072644"/>
          <a:ext cx="2067560" cy="81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Concept Development</a:t>
          </a:r>
          <a:endParaRPr lang="en-US" sz="2600" kern="1200" dirty="0"/>
        </a:p>
      </dsp:txBody>
      <dsp:txXfrm>
        <a:off x="44747" y="1072644"/>
        <a:ext cx="2067560" cy="812800"/>
      </dsp:txXfrm>
    </dsp:sp>
    <dsp:sp modelId="{3901F509-8C23-442F-88DC-209FABA480FA}">
      <dsp:nvSpPr>
        <dsp:cNvPr id="0" name=""/>
        <dsp:cNvSpPr/>
      </dsp:nvSpPr>
      <dsp:spPr>
        <a:xfrm flipH="1">
          <a:off x="3752850" y="2540000"/>
          <a:ext cx="57150" cy="5715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BD833-765F-42DB-8079-B9575694E65E}">
      <dsp:nvSpPr>
        <dsp:cNvPr id="0" name=""/>
        <dsp:cNvSpPr/>
      </dsp:nvSpPr>
      <dsp:spPr>
        <a:xfrm>
          <a:off x="3662404" y="1300228"/>
          <a:ext cx="2067559" cy="81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 dirty="0"/>
        </a:p>
      </dsp:txBody>
      <dsp:txXfrm>
        <a:off x="3662404" y="1300228"/>
        <a:ext cx="2067559" cy="812800"/>
      </dsp:txXfrm>
    </dsp:sp>
    <dsp:sp modelId="{A8DEF1F3-63CD-4C72-A65B-CAFD0C4A15E7}">
      <dsp:nvSpPr>
        <dsp:cNvPr id="0" name=""/>
        <dsp:cNvSpPr/>
      </dsp:nvSpPr>
      <dsp:spPr>
        <a:xfrm>
          <a:off x="488941" y="2730504"/>
          <a:ext cx="3073400" cy="83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Testing and Modification</a:t>
          </a:r>
          <a:endParaRPr lang="en-US" sz="2600" kern="1200" dirty="0"/>
        </a:p>
      </dsp:txBody>
      <dsp:txXfrm>
        <a:off x="488941" y="2730504"/>
        <a:ext cx="3073400" cy="838200"/>
      </dsp:txXfrm>
    </dsp:sp>
    <dsp:sp modelId="{0E6169BE-1F6C-40B4-9D64-B03B5D6F6076}">
      <dsp:nvSpPr>
        <dsp:cNvPr id="0" name=""/>
        <dsp:cNvSpPr/>
      </dsp:nvSpPr>
      <dsp:spPr>
        <a:xfrm>
          <a:off x="3467100" y="4381500"/>
          <a:ext cx="2794000" cy="647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Launch </a:t>
          </a:r>
          <a:endParaRPr lang="en-US" sz="2600" kern="1200" dirty="0"/>
        </a:p>
      </dsp:txBody>
      <dsp:txXfrm>
        <a:off x="3467100" y="4381500"/>
        <a:ext cx="2794000" cy="647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2B62C-C70D-4A28-8D4A-4F696C4F49D3}" type="datetimeFigureOut">
              <a:rPr lang="en-US" smtClean="0"/>
              <a:pPr/>
              <a:t>4/4/12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BC4E6-8E24-4BD8-A820-CD009C900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569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 in actual list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C4E6-8E24-4BD8-A820-CD009C9000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0947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</a:t>
            </a:r>
            <a:r>
              <a:rPr lang="en-US" baseline="0" dirty="0" smtClean="0"/>
              <a:t> experiment goal, staying in budget, new structural design, first time members few returners, weight limit. Fill in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C4E6-8E24-4BD8-A820-CD009C9000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506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Clearly</a:t>
            </a:r>
            <a:r>
              <a:rPr lang="en-US" baseline="0" dirty="0" smtClean="0"/>
              <a:t> we need to go into more detail when discussing this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C4E6-8E24-4BD8-A820-CD009C9000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089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</a:t>
            </a:r>
            <a:r>
              <a:rPr lang="en-US" baseline="0" dirty="0" smtClean="0"/>
              <a:t> about the experiment, </a:t>
            </a:r>
            <a:r>
              <a:rPr lang="en-US" baseline="0" dirty="0" err="1" smtClean="0"/>
              <a:t>arduino</a:t>
            </a:r>
            <a:r>
              <a:rPr lang="en-US" baseline="0" dirty="0" smtClean="0"/>
              <a:t>, and final goal. Insert CURRENT picture of </a:t>
            </a:r>
            <a:r>
              <a:rPr lang="en-US" baseline="0" dirty="0" err="1" smtClean="0"/>
              <a:t>arduino</a:t>
            </a:r>
            <a:r>
              <a:rPr lang="en-US" baseline="0" dirty="0" smtClean="0"/>
              <a:t> and new speakers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C4E6-8E24-4BD8-A820-CD009C9000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9711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purpose of the polycarbonate sheets, sliding panels, unique shape. Insert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C4E6-8E24-4BD8-A820-CD009C9000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16692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we went</a:t>
            </a:r>
            <a:r>
              <a:rPr lang="en-US" baseline="0" dirty="0" smtClean="0"/>
              <a:t> with the blanket. What other ways we are insulating our experiment.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C4E6-8E24-4BD8-A820-CD009C9000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9903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Reason for using </a:t>
            </a:r>
            <a:r>
              <a:rPr lang="en-US" dirty="0" err="1" smtClean="0"/>
              <a:t>Rockoon</a:t>
            </a:r>
            <a:r>
              <a:rPr lang="en-US" baseline="0" dirty="0" smtClean="0"/>
              <a:t> Teams electronics box.  Insert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C4E6-8E24-4BD8-A820-CD009C9000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523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BC4E6-8E24-4BD8-A820-CD009C9000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031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926BC-8E78-4CCF-A7B2-8DF8460C404D}" type="datetime1">
              <a:rPr lang="en-US" smtClean="0"/>
              <a:pPr/>
              <a:t>4/4/12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2853-67FE-4B33-8352-7E4108629A36}" type="datetime1">
              <a:rPr lang="en-US" smtClean="0"/>
              <a:pPr/>
              <a:t>4/4/12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43FD-ABDB-43CF-A014-C9419E2A3211}" type="datetime1">
              <a:rPr lang="en-US" smtClean="0"/>
              <a:pPr/>
              <a:t>4/4/12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250A7-F2AC-4A3A-BAC6-4433188AF404}" type="datetime1">
              <a:rPr lang="en-US" smtClean="0"/>
              <a:pPr/>
              <a:t>4/4/12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785BE-30D6-45E9-9828-9A90A2D6DF6D}" type="datetime1">
              <a:rPr lang="en-US" smtClean="0"/>
              <a:pPr/>
              <a:t>4/4/12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03B8-852C-4305-A8B5-259A7A1815FE}" type="datetime1">
              <a:rPr lang="en-US" smtClean="0"/>
              <a:pPr/>
              <a:t>4/4/12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25EA-66B7-4B75-BC7E-E841861BC2EE}" type="datetime1">
              <a:rPr lang="en-US" smtClean="0"/>
              <a:pPr/>
              <a:t>4/4/12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C081B-7565-4E7A-9F9F-F1076E2DDB85}" type="datetime1">
              <a:rPr lang="en-US" smtClean="0"/>
              <a:pPr/>
              <a:t>4/4/12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0E28A-3A4F-4E6B-B567-EC8C4C5EF7EB}" type="datetime1">
              <a:rPr lang="en-US" smtClean="0"/>
              <a:pPr/>
              <a:t>4/4/12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08A9-3E88-45E3-A460-6C4313B1A85D}" type="datetime1">
              <a:rPr lang="en-US" smtClean="0"/>
              <a:pPr/>
              <a:t>4/4/12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CF1C-1A92-4FD7-820B-88967322F7A9}" type="datetime1">
              <a:rPr lang="en-US" smtClean="0"/>
              <a:pPr/>
              <a:t>4/4/12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48785BE-30D6-45E9-9828-9A90A2D6DF6D}" type="datetime1">
              <a:rPr lang="en-US" smtClean="0"/>
              <a:pPr/>
              <a:t>4/4/12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University of Arizona</a:t>
            </a:r>
            <a:br>
              <a:rPr lang="en-US" dirty="0" smtClean="0"/>
            </a:br>
            <a:r>
              <a:rPr lang="en-US" dirty="0" smtClean="0"/>
              <a:t>ASCEND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2011-2012 Symposium</a:t>
            </a:r>
            <a:endParaRPr lang="en-US" dirty="0" smtClean="0"/>
          </a:p>
          <a:p>
            <a:r>
              <a:rPr lang="en-US" dirty="0" smtClean="0"/>
              <a:t>Team: UA SEDS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31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Any questions?</a:t>
            </a:r>
            <a:endParaRPr lang="en-US" sz="4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844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Team: UA SEDS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00200" y="4876800"/>
            <a:ext cx="6349207" cy="1752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799" y="1615857"/>
            <a:ext cx="41910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Alison Bradbury</a:t>
            </a:r>
          </a:p>
          <a:p>
            <a:r>
              <a:rPr lang="en-US" sz="2800" dirty="0"/>
              <a:t>Amanda </a:t>
            </a:r>
            <a:r>
              <a:rPr lang="en-US" sz="2800" dirty="0" err="1" smtClean="0"/>
              <a:t>Urquiza</a:t>
            </a:r>
            <a:endParaRPr lang="en-US" sz="2800" dirty="0" smtClean="0"/>
          </a:p>
          <a:p>
            <a:r>
              <a:rPr lang="en-US" sz="2800" dirty="0"/>
              <a:t>Andrew </a:t>
            </a:r>
            <a:r>
              <a:rPr lang="en-US" sz="2800" dirty="0" err="1" smtClean="0"/>
              <a:t>McGuckin</a:t>
            </a:r>
            <a:endParaRPr lang="en-US" sz="2800" dirty="0"/>
          </a:p>
          <a:p>
            <a:r>
              <a:rPr lang="en-US" sz="2800" dirty="0" smtClean="0"/>
              <a:t>Brittany </a:t>
            </a:r>
            <a:r>
              <a:rPr lang="en-US" sz="2800" dirty="0" err="1" smtClean="0"/>
              <a:t>Torgrude</a:t>
            </a:r>
            <a:endParaRPr lang="en-US" sz="2800" dirty="0" smtClean="0"/>
          </a:p>
          <a:p>
            <a:r>
              <a:rPr lang="en-US" sz="2800" dirty="0" smtClean="0"/>
              <a:t>Danny Pagano</a:t>
            </a:r>
            <a:endParaRPr lang="en-US" sz="2800" dirty="0"/>
          </a:p>
          <a:p>
            <a:r>
              <a:rPr lang="en-US" sz="2800" dirty="0" smtClean="0"/>
              <a:t>Nathan </a:t>
            </a:r>
            <a:r>
              <a:rPr lang="en-US" sz="2800" dirty="0" err="1"/>
              <a:t>Mogk</a:t>
            </a:r>
            <a:r>
              <a:rPr lang="en-US" sz="2800" dirty="0"/>
              <a:t> </a:t>
            </a:r>
          </a:p>
          <a:p>
            <a:r>
              <a:rPr lang="en-US" sz="2800" dirty="0"/>
              <a:t>Sara B </a:t>
            </a:r>
            <a:r>
              <a:rPr lang="en-US" sz="2800" dirty="0" err="1"/>
              <a:t>Meschberger</a:t>
            </a:r>
            <a:r>
              <a:rPr lang="en-US" sz="2800" dirty="0"/>
              <a:t> </a:t>
            </a:r>
            <a:endParaRPr lang="en-US" sz="28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94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Goal: ASCEND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800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Our goal this semester…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Optimize structure and </a:t>
            </a:r>
            <a:r>
              <a:rPr lang="en-US" dirty="0" err="1" smtClean="0"/>
              <a:t>aerogel</a:t>
            </a: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Work with circuit boards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Build a cosmic ray detector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Record flight with 3 video cameras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Analyze data and results</a:t>
            </a:r>
          </a:p>
        </p:txBody>
      </p:sp>
      <p:pic>
        <p:nvPicPr>
          <p:cNvPr id="6" name="Picture 5" descr="ASCEND Spring Logo.png"/>
          <p:cNvPicPr>
            <a:picLocks noChangeAspect="1"/>
          </p:cNvPicPr>
          <p:nvPr/>
        </p:nvPicPr>
        <p:blipFill>
          <a:blip r:embed="rId3"/>
          <a:srcRect t="16000" b="18000"/>
          <a:stretch>
            <a:fillRect/>
          </a:stretch>
        </p:blipFill>
        <p:spPr>
          <a:xfrm>
            <a:off x="381000" y="2362200"/>
            <a:ext cx="3810000" cy="2514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08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6007251"/>
              </p:ext>
            </p:extLst>
          </p:nvPr>
        </p:nvGraphicFramePr>
        <p:xfrm>
          <a:off x="1219200" y="1295400"/>
          <a:ext cx="6934200" cy="5080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38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Experiment: Cosmic Ray Detector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81201"/>
            <a:ext cx="2895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This experiment is intended to detect cosmic rays at alternate altitudes.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The experiment expects to measure the effect of altitude on the number of cosmic ray impacts in a scintillation detector.</a:t>
            </a:r>
          </a:p>
          <a:p>
            <a:pPr algn="just"/>
            <a:r>
              <a:rPr lang="en-US" sz="24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6" name="Picture 5" descr="Photomultipli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983029"/>
            <a:ext cx="5040406" cy="411297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32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Structure: </a:t>
            </a:r>
            <a:r>
              <a:rPr lang="en-US" dirty="0"/>
              <a:t>Hexagonal Prism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29632" y="1162617"/>
            <a:ext cx="4675136" cy="3104583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95400" y="4267200"/>
            <a:ext cx="7239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000" dirty="0" smtClean="0"/>
              <a:t>Individually cut Lexan polycarbonate facets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 Fastened with brass brackets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 Edges sealed with silicone sealant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 4’’X 8’’X 1/10’’ and weighs 1/3 the weight of acrylic 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45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Thermal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3505200" cy="4648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Aerogel blanket for insulation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Silica-based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Entire blanket was less than one ounce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Silica aerogel is one of the world’s lowest density solids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Testing its insulating ability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Wrapped </a:t>
            </a:r>
            <a:r>
              <a:rPr lang="en-US" sz="2000" dirty="0" err="1" smtClean="0">
                <a:solidFill>
                  <a:schemeClr val="tx1"/>
                </a:solidFill>
              </a:rPr>
              <a:t>aerogel</a:t>
            </a:r>
            <a:r>
              <a:rPr lang="en-US" sz="2000" dirty="0" smtClean="0">
                <a:solidFill>
                  <a:schemeClr val="tx1"/>
                </a:solidFill>
              </a:rPr>
              <a:t> in a nylon sheath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55292" y="1503606"/>
            <a:ext cx="3525518" cy="2341163"/>
          </a:xfrm>
          <a:prstGeom prst="rect">
            <a:avLst/>
          </a:prstGeom>
          <a:ln w="22225">
            <a:solidFill>
              <a:schemeClr val="bg1"/>
            </a:solidFill>
          </a:ln>
        </p:spPr>
      </p:pic>
      <p:pic>
        <p:nvPicPr>
          <p:cNvPr id="6" name="Picture 5" descr="Payload_Bo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114800"/>
            <a:ext cx="2962819" cy="2438400"/>
          </a:xfrm>
          <a:prstGeom prst="rect">
            <a:avLst/>
          </a:prstGeom>
          <a:ln w="28575" cmpd="sng">
            <a:solidFill>
              <a:schemeClr val="bg1"/>
            </a:solidFill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Electronic Components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67200" y="1905000"/>
            <a:ext cx="45720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000" dirty="0" smtClean="0"/>
              <a:t>Circuit board with large LED counters</a:t>
            </a:r>
          </a:p>
          <a:p>
            <a:pPr marL="342900" indent="-342900">
              <a:lnSpc>
                <a:spcPct val="200000"/>
              </a:lnSpc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 smtClean="0"/>
              <a:t>Photomultipliers</a:t>
            </a:r>
          </a:p>
          <a:p>
            <a:pPr marL="342900" indent="-342900">
              <a:spcAft>
                <a:spcPts val="1800"/>
              </a:spcAft>
              <a:buFont typeface="Wingdings" pitchFamily="2" charset="2"/>
              <a:buChar char="Ø"/>
            </a:pPr>
            <a:r>
              <a:rPr lang="en-US" sz="2000" dirty="0" smtClean="0"/>
              <a:t>MUVI cameras</a:t>
            </a:r>
          </a:p>
          <a:p>
            <a:pPr marL="342900" indent="-342900">
              <a:spcAft>
                <a:spcPts val="1800"/>
              </a:spcAft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20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2000" dirty="0"/>
          </a:p>
          <a:p>
            <a:endParaRPr lang="en-US" dirty="0"/>
          </a:p>
        </p:txBody>
      </p:sp>
      <p:pic>
        <p:nvPicPr>
          <p:cNvPr id="5" name="Picture 4" descr="Circuit_Bo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81200"/>
            <a:ext cx="3687098" cy="27432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607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8305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Fall 2011: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Did not receive frequency data due to recorder malfunction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Structure deemed successful</a:t>
            </a:r>
          </a:p>
          <a:p>
            <a:endParaRPr lang="en-US" sz="2000" dirty="0" smtClean="0"/>
          </a:p>
          <a:p>
            <a:r>
              <a:rPr lang="en-US" sz="2000" dirty="0" smtClean="0"/>
              <a:t>Spring 2012: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Received 4 hours of video recordings from both panoramic cameras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Successfully recorded data from the scintillator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Recorded frequency sweep at various altitudes </a:t>
            </a:r>
          </a:p>
          <a:p>
            <a:pPr lvl="1">
              <a:buFont typeface="Arial"/>
              <a:buChar char="•"/>
            </a:pPr>
            <a:r>
              <a:rPr lang="en-US" sz="2000" dirty="0" smtClean="0"/>
              <a:t> Reused structure</a:t>
            </a:r>
          </a:p>
          <a:p>
            <a:pPr lvl="1">
              <a:buFont typeface="Arial"/>
              <a:buChar char="•"/>
            </a:pPr>
            <a:endParaRPr lang="en-US" sz="2000" dirty="0" smtClean="0"/>
          </a:p>
          <a:p>
            <a:pPr lvl="1">
              <a:buFont typeface="Arial"/>
              <a:buChar char="•"/>
            </a:pPr>
            <a:endParaRPr lang="en-US" sz="2000" dirty="0" smtClean="0"/>
          </a:p>
          <a:p>
            <a:r>
              <a:rPr lang="en-US" dirty="0" smtClean="0"/>
              <a:t>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3881</TotalTime>
  <Words>373</Words>
  <Application>Microsoft Macintosh PowerPoint</Application>
  <PresentationFormat>On-screen Show (4:3)</PresentationFormat>
  <Paragraphs>76</Paragraphs>
  <Slides>10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Thatch</vt:lpstr>
      <vt:lpstr>University of Arizona ASCEND</vt:lpstr>
      <vt:lpstr>The Team: UA SEDS</vt:lpstr>
      <vt:lpstr>The Goal: ASCEND 2012</vt:lpstr>
      <vt:lpstr>The Process</vt:lpstr>
      <vt:lpstr>The Experiment: Cosmic Ray Detector</vt:lpstr>
      <vt:lpstr>The Structure: Hexagonal Prism</vt:lpstr>
      <vt:lpstr>The Thermal Components</vt:lpstr>
      <vt:lpstr>The Electronic Components</vt:lpstr>
      <vt:lpstr>Results</vt:lpstr>
      <vt:lpstr>Any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Arizona ASCEND</dc:title>
  <dc:creator>Brittany Nichole Torgrude</dc:creator>
  <cp:lastModifiedBy>Alison Bradbury</cp:lastModifiedBy>
  <cp:revision>31</cp:revision>
  <dcterms:created xsi:type="dcterms:W3CDTF">2012-04-05T06:27:33Z</dcterms:created>
  <dcterms:modified xsi:type="dcterms:W3CDTF">2012-04-05T06:34:35Z</dcterms:modified>
</cp:coreProperties>
</file>